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6858000" cx="12192000"/>
  <p:notesSz cx="6858000" cy="9144000"/>
  <p:embeddedFontLst>
    <p:embeddedFont>
      <p:font typeface="Roboto Mono"/>
      <p:regular r:id="rId38"/>
      <p:bold r:id="rId39"/>
      <p:italic r:id="rId40"/>
      <p:boldItalic r:id="rId41"/>
    </p:embeddedFont>
    <p:embeddedFont>
      <p:font typeface="Gill Sans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4" roundtripDataSignature="AMtx7mhRR6iW+GdJcminObD1PhCZdG6+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143A919-30F7-4F5E-AB0C-E1E098A254A1}">
  <a:tblStyle styleId="{9143A919-30F7-4F5E-AB0C-E1E098A254A1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DF0E7"/>
          </a:solidFill>
        </a:fill>
      </a:tcStyle>
    </a:wholeTbl>
    <a:band1H>
      <a:tcTxStyle/>
      <a:tcStyle>
        <a:fill>
          <a:solidFill>
            <a:srgbClr val="FBDFCB"/>
          </a:solidFill>
        </a:fill>
      </a:tcStyle>
    </a:band1H>
    <a:band2H>
      <a:tcTxStyle/>
    </a:band2H>
    <a:band1V>
      <a:tcTxStyle/>
      <a:tcStyle>
        <a:fill>
          <a:solidFill>
            <a:srgbClr val="FBDFCB"/>
          </a:solidFill>
        </a:fill>
      </a:tcStyle>
    </a:band1V>
    <a:band2V>
      <a:tcTxStyle/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288A5C02-3449-4A79-982F-1065178C3B7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3844789-8668-4FB8-A44F-8FD1FC5E7DA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italic.fntdata"/><Relationship Id="rId20" Type="http://schemas.openxmlformats.org/officeDocument/2006/relationships/slide" Target="slides/slide14.xml"/><Relationship Id="rId42" Type="http://schemas.openxmlformats.org/officeDocument/2006/relationships/font" Target="fonts/GillSans-regular.fntdata"/><Relationship Id="rId41" Type="http://schemas.openxmlformats.org/officeDocument/2006/relationships/font" Target="fonts/RobotoMono-boldItalic.fntdata"/><Relationship Id="rId22" Type="http://schemas.openxmlformats.org/officeDocument/2006/relationships/slide" Target="slides/slide16.xml"/><Relationship Id="rId44" Type="http://customschemas.google.com/relationships/presentationmetadata" Target="metadata"/><Relationship Id="rId21" Type="http://schemas.openxmlformats.org/officeDocument/2006/relationships/slide" Target="slides/slide15.xml"/><Relationship Id="rId43" Type="http://schemas.openxmlformats.org/officeDocument/2006/relationships/font" Target="fonts/GillSans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Mono-bold.fntdata"/><Relationship Id="rId16" Type="http://schemas.openxmlformats.org/officeDocument/2006/relationships/slide" Target="slides/slide10.xml"/><Relationship Id="rId38" Type="http://schemas.openxmlformats.org/officeDocument/2006/relationships/font" Target="fonts/RobotoMon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69556b016_8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69556b016_8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fbd5faaea_3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4fbd5faaea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4fbd5faaea_3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4fbd5faaea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fbd5faaea_3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fbd5faaea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4fbd5faaea_3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4fbd5faaea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69094e33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69094e3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69094e33a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69094e33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69094e33a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69094e33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69094e33a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69094e33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69556b016_3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69556b016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4fbd5faaea_2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4fbd5faaea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4fbd5faaea_2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4fbd5faaea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003bd0d93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003bd0d9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fbd5faaea_3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fbd5faaea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2"/>
          <p:cNvSpPr txBox="1"/>
          <p:nvPr>
            <p:ph idx="1" type="subTitle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2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2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2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0"/>
          <p:cNvSpPr txBox="1"/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0"/>
          <p:cNvSpPr/>
          <p:nvPr>
            <p:ph idx="2" type="pic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78" name="Google Shape;78;p30"/>
          <p:cNvSpPr txBox="1"/>
          <p:nvPr>
            <p:ph idx="1" type="body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30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0"/>
          <p:cNvSpPr txBox="1"/>
          <p:nvPr>
            <p:ph idx="11" type="ftr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0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1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1"/>
          <p:cNvSpPr txBox="1"/>
          <p:nvPr>
            <p:ph idx="1" type="body"/>
          </p:nvPr>
        </p:nvSpPr>
        <p:spPr>
          <a:xfrm rot="5400000">
            <a:off x="4545009" y="324172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31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1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1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2"/>
          <p:cNvSpPr txBox="1"/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2"/>
          <p:cNvSpPr txBox="1"/>
          <p:nvPr>
            <p:ph idx="1" type="body"/>
          </p:nvPr>
        </p:nvSpPr>
        <p:spPr>
          <a:xfrm rot="5400000">
            <a:off x="2838641" y="329756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32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2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2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3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3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" type="body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2" type="body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4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4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" type="subTitle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" name="Google Shape;39;p21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1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5"/>
          <p:cNvSpPr txBox="1"/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5"/>
          <p:cNvSpPr txBox="1"/>
          <p:nvPr>
            <p:ph idx="1" type="body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25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5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 txBox="1"/>
          <p:nvPr>
            <p:ph idx="1" type="body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rgbClr val="6B889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26"/>
          <p:cNvSpPr txBox="1"/>
          <p:nvPr>
            <p:ph idx="2" type="body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3" type="body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4" type="body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rgbClr val="6B889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26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6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6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26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7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7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8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8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8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9"/>
          <p:cNvSpPr txBox="1"/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9"/>
          <p:cNvSpPr txBox="1"/>
          <p:nvPr>
            <p:ph idx="1" type="body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70" name="Google Shape;70;p29"/>
          <p:cNvSpPr txBox="1"/>
          <p:nvPr>
            <p:ph idx="2" type="body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" name="Google Shape;9;p20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20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19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0" name="Google Shape;20;p19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1" name="Google Shape;21;p19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2" name="Google Shape;22;p19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9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rchive.ics.uci.edu/dataset/45/heart+disease" TargetMode="External"/><Relationship Id="rId4" Type="http://schemas.openxmlformats.org/officeDocument/2006/relationships/hyperlink" Target="https://www.kaggle.com/datasets/redwankarimsony/heart-disease-data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69556b016_8_9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Google Shape;99;g3569556b016_8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0475"/>
            <a:ext cx="12192000" cy="643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fbd5faaea_3_13"/>
          <p:cNvSpPr txBox="1"/>
          <p:nvPr>
            <p:ph type="title"/>
          </p:nvPr>
        </p:nvSpPr>
        <p:spPr>
          <a:xfrm>
            <a:off x="2231125" y="407076"/>
            <a:ext cx="7729800" cy="1062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Correlation Analysis of Features</a:t>
            </a:r>
            <a:endParaRPr/>
          </a:p>
        </p:txBody>
      </p:sp>
      <p:sp>
        <p:nvSpPr>
          <p:cNvPr id="163" name="Google Shape;163;g34fbd5faaea_3_13"/>
          <p:cNvSpPr txBox="1"/>
          <p:nvPr>
            <p:ph idx="2" type="body"/>
          </p:nvPr>
        </p:nvSpPr>
        <p:spPr>
          <a:xfrm>
            <a:off x="6095625" y="1638600"/>
            <a:ext cx="5385000" cy="495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-US" sz="1290">
                <a:solidFill>
                  <a:srgbClr val="4E95D9"/>
                </a:solidFill>
                <a:latin typeface="Calibri"/>
                <a:ea typeface="Calibri"/>
                <a:cs typeface="Calibri"/>
                <a:sym typeface="Calibri"/>
              </a:rPr>
              <a:t>Key Insights from the Correlation Matrix</a:t>
            </a:r>
            <a:endParaRPr b="1" sz="1290">
              <a:solidFill>
                <a:srgbClr val="4E95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-US" sz="12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Strongest Positive Correlations:</a:t>
            </a:r>
            <a:endParaRPr b="1" sz="12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129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12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cp (chest pain type) and num (target): +0.41</a:t>
            </a:r>
            <a:endParaRPr sz="12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11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Certain chest pain types are strongly associated with heart disease.</a:t>
            </a:r>
            <a:endParaRPr sz="112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129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12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oldpeak and num: +0.41</a:t>
            </a:r>
            <a:endParaRPr sz="12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11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Greater ST depression (oldpeak) is linked with a higher risk of heart disease.</a:t>
            </a:r>
            <a:endParaRPr sz="112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129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12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exang (exercise-induced angina) and num: +0.35</a:t>
            </a:r>
            <a:endParaRPr sz="12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12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Presence of angina during exercise correlates with heart disease.</a:t>
            </a:r>
            <a:endParaRPr sz="12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-US" sz="12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Strongest Negative Correlations:</a:t>
            </a:r>
            <a:endParaRPr b="1" sz="12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129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12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thalch (max heart rate) and num: −0.35</a:t>
            </a:r>
            <a:endParaRPr sz="12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12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Lower maximum heart rate is associated with a higher chance of heart disease.</a:t>
            </a:r>
            <a:endParaRPr sz="12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129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12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cp and exang: −0.40</a:t>
            </a:r>
            <a:endParaRPr sz="12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12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Patients with chest pain are less likely to have exercise-induced angina.</a:t>
            </a:r>
            <a:endParaRPr sz="12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-US" sz="12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Observations:</a:t>
            </a:r>
            <a:endParaRPr b="1" sz="12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129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12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 and thalch: −0.35</a:t>
            </a:r>
            <a:endParaRPr sz="12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11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Older patients tend to have a lower maximum heart rate.</a:t>
            </a:r>
            <a:endParaRPr sz="112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129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12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 correlates with multiple features, but no extremely high values — meaning prediction relies on multiple weak-to-moderate predictors.</a:t>
            </a:r>
            <a:endParaRPr sz="12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-US" sz="12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Conclusion:</a:t>
            </a:r>
            <a:endParaRPr b="1" sz="12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12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features are </a:t>
            </a:r>
            <a:r>
              <a:rPr b="1" lang="en-US" sz="12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 collinear</a:t>
            </a:r>
            <a:r>
              <a:rPr lang="en-US" sz="12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which is good for modeling.</a:t>
            </a:r>
            <a:endParaRPr sz="12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12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 like cp, oldpeak, thalch, and exang are important indicators of heart disease and should be prioritized in feature selection.</a:t>
            </a:r>
            <a:endParaRPr sz="12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530"/>
          </a:p>
        </p:txBody>
      </p:sp>
      <p:sp>
        <p:nvSpPr>
          <p:cNvPr id="164" name="Google Shape;164;g34fbd5faaea_3_13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5" name="Google Shape;165;g34fbd5faaea_3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2076"/>
            <a:ext cx="5790826" cy="4994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fbd5faaea_3_22"/>
          <p:cNvSpPr txBox="1"/>
          <p:nvPr>
            <p:ph type="title"/>
          </p:nvPr>
        </p:nvSpPr>
        <p:spPr>
          <a:xfrm>
            <a:off x="420872" y="964700"/>
            <a:ext cx="53850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/>
          </a:p>
        </p:txBody>
      </p:sp>
      <p:sp>
        <p:nvSpPr>
          <p:cNvPr id="171" name="Google Shape;171;g34fbd5faaea_3_22"/>
          <p:cNvSpPr txBox="1"/>
          <p:nvPr>
            <p:ph idx="1" type="body"/>
          </p:nvPr>
        </p:nvSpPr>
        <p:spPr>
          <a:xfrm>
            <a:off x="589900" y="2398550"/>
            <a:ext cx="4974600" cy="406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•Created a binary </a:t>
            </a: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 from num to enable classification modeling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	(1 = disease present, 0 = not present).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</a:t>
            </a: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Age-group 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categories from scaled age values for grouped analysis and improved model interpretability.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g34fbd5faaea_3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1750" y="1601275"/>
            <a:ext cx="5071076" cy="3760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34fbd5faaea_3_22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"/>
          <p:cNvSpPr txBox="1"/>
          <p:nvPr>
            <p:ph type="title"/>
          </p:nvPr>
        </p:nvSpPr>
        <p:spPr>
          <a:xfrm>
            <a:off x="2231125" y="310473"/>
            <a:ext cx="7729800" cy="4677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ill Sans"/>
              <a:buNone/>
            </a:pPr>
            <a:r>
              <a:rPr lang="en-US"/>
              <a:t>SQL QUERIES</a:t>
            </a:r>
            <a:endParaRPr/>
          </a:p>
        </p:txBody>
      </p:sp>
      <p:sp>
        <p:nvSpPr>
          <p:cNvPr id="179" name="Google Shape;179;p9"/>
          <p:cNvSpPr txBox="1"/>
          <p:nvPr>
            <p:ph type="title"/>
          </p:nvPr>
        </p:nvSpPr>
        <p:spPr>
          <a:xfrm>
            <a:off x="376825" y="1033600"/>
            <a:ext cx="11625300" cy="4677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-37719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1"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Heart Disease Summary by Age Group </a:t>
            </a:r>
            <a:endParaRPr/>
          </a:p>
        </p:txBody>
      </p:sp>
      <p:pic>
        <p:nvPicPr>
          <p:cNvPr id="180" name="Google Shape;18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3700"/>
            <a:ext cx="4864799" cy="384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3750" y="5029425"/>
            <a:ext cx="9896475" cy="18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9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3" name="Google Shape;18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7200" y="2233925"/>
            <a:ext cx="6917751" cy="20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fbd5faaea_3_33"/>
          <p:cNvSpPr txBox="1"/>
          <p:nvPr>
            <p:ph type="title"/>
          </p:nvPr>
        </p:nvSpPr>
        <p:spPr>
          <a:xfrm>
            <a:off x="445000" y="141425"/>
            <a:ext cx="10770000" cy="6519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Relationship Between Cholesterol Levels and Heart Disease</a:t>
            </a:r>
            <a:endParaRPr b="1"/>
          </a:p>
        </p:txBody>
      </p:sp>
      <p:pic>
        <p:nvPicPr>
          <p:cNvPr id="189" name="Google Shape;189;g34fbd5faaea_3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98" y="928100"/>
            <a:ext cx="4440626" cy="403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34fbd5faaea_3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2200" y="4793120"/>
            <a:ext cx="9479801" cy="177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34fbd5faaea_3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9050" y="1325137"/>
            <a:ext cx="3389810" cy="33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34fbd5faaea_3_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96276" y="1629600"/>
            <a:ext cx="1034975" cy="139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34fbd5faaea_3_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33309" y="793335"/>
            <a:ext cx="4333900" cy="44324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34fbd5faaea_3_33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4fbd5faaea_3_44"/>
          <p:cNvSpPr txBox="1"/>
          <p:nvPr>
            <p:ph type="title"/>
          </p:nvPr>
        </p:nvSpPr>
        <p:spPr>
          <a:xfrm>
            <a:off x="234450" y="338450"/>
            <a:ext cx="11723100" cy="7083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3.</a:t>
            </a: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 10 highest-risk patient profiles</a:t>
            </a:r>
            <a:endParaRPr b="1"/>
          </a:p>
        </p:txBody>
      </p:sp>
      <p:sp>
        <p:nvSpPr>
          <p:cNvPr id="200" name="Google Shape;200;g34fbd5faaea_3_44"/>
          <p:cNvSpPr txBox="1"/>
          <p:nvPr>
            <p:ph idx="2" type="body"/>
          </p:nvPr>
        </p:nvSpPr>
        <p:spPr>
          <a:xfrm>
            <a:off x="6604700" y="4001900"/>
            <a:ext cx="5226600" cy="213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7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•This SQL query groups patients by randomly selected feature combinations,  Some combinations show very high disease likelihood  even up to 100% (rows 1 &amp; 2).</a:t>
            </a:r>
            <a:endParaRPr sz="21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7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•These combinations can be used as risk flags or clinical rules, identifying patients most likely to have heart disease.</a:t>
            </a:r>
            <a:endParaRPr sz="21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50647"/>
              <a:buFont typeface="Arial"/>
              <a:buNone/>
            </a:pPr>
            <a:r>
              <a:rPr lang="en-US" sz="217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•To improve accuracy, ML models can be used to identify the most predictive features</a:t>
            </a:r>
            <a:endParaRPr sz="21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g34fbd5faaea_3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75" y="1489025"/>
            <a:ext cx="5068200" cy="42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34fbd5faaea_3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7971" y="1150296"/>
            <a:ext cx="6688676" cy="24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34fbd5faaea_3_44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69094e33a_0_0"/>
          <p:cNvSpPr txBox="1"/>
          <p:nvPr>
            <p:ph type="title"/>
          </p:nvPr>
        </p:nvSpPr>
        <p:spPr>
          <a:xfrm>
            <a:off x="794175" y="509250"/>
            <a:ext cx="105135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5483"/>
              <a:buFont typeface="Arial"/>
              <a:buNone/>
            </a:pPr>
            <a:r>
              <a:rPr lang="en-US"/>
              <a:t>4 </a:t>
            </a:r>
            <a:r>
              <a:rPr lang="en-US"/>
              <a:t>. </a:t>
            </a:r>
            <a:r>
              <a:rPr lang="en-US" sz="3100">
                <a:solidFill>
                  <a:schemeClr val="dk1"/>
                </a:solidFill>
              </a:rPr>
              <a:t>Gender-Based Comparison of Heart Disease Prevalence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88"/>
              <a:t> </a:t>
            </a:r>
            <a:endParaRPr sz="2688"/>
          </a:p>
        </p:txBody>
      </p:sp>
      <p:sp>
        <p:nvSpPr>
          <p:cNvPr id="209" name="Google Shape;209;g3569094e33a_0_0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0" name="Google Shape;210;g3569094e33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50" y="1070325"/>
            <a:ext cx="5982000" cy="27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3569094e33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25" y="3876500"/>
            <a:ext cx="5191125" cy="27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3569094e33a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1500" y="2365425"/>
            <a:ext cx="276225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3569094e33a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82075" y="2429675"/>
            <a:ext cx="78105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69094e33a_0_26"/>
          <p:cNvSpPr txBox="1"/>
          <p:nvPr>
            <p:ph type="title"/>
          </p:nvPr>
        </p:nvSpPr>
        <p:spPr>
          <a:xfrm>
            <a:off x="1471950" y="888200"/>
            <a:ext cx="8950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 </a:t>
            </a:r>
            <a:r>
              <a:rPr lang="en-US" sz="3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Heart Disease Rate by Chest Pain Type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pic>
        <p:nvPicPr>
          <p:cNvPr id="219" name="Google Shape;219;g3569094e33a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75" y="1873575"/>
            <a:ext cx="6142350" cy="301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3569094e33a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8825" y="1958900"/>
            <a:ext cx="5691100" cy="29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3569094e33a_0_26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69094e33a_0_9"/>
          <p:cNvSpPr txBox="1"/>
          <p:nvPr>
            <p:ph type="title"/>
          </p:nvPr>
        </p:nvSpPr>
        <p:spPr>
          <a:xfrm>
            <a:off x="699425" y="246875"/>
            <a:ext cx="105135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6. Chest Pain Type Distribution by Gender</a:t>
            </a:r>
            <a:endParaRPr/>
          </a:p>
        </p:txBody>
      </p:sp>
      <p:sp>
        <p:nvSpPr>
          <p:cNvPr id="227" name="Google Shape;227;g3569094e33a_0_9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8" name="Google Shape;228;g3569094e33a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0875"/>
            <a:ext cx="4781550" cy="43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3569094e33a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4900" y="1230875"/>
            <a:ext cx="5000700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69094e33a_0_35"/>
          <p:cNvSpPr txBox="1"/>
          <p:nvPr>
            <p:ph type="title"/>
          </p:nvPr>
        </p:nvSpPr>
        <p:spPr>
          <a:xfrm>
            <a:off x="699425" y="246875"/>
            <a:ext cx="105135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7. Top 10 Patients with Highest Cholesterol </a:t>
            </a:r>
            <a:endParaRPr/>
          </a:p>
        </p:txBody>
      </p:sp>
      <p:pic>
        <p:nvPicPr>
          <p:cNvPr id="235" name="Google Shape;235;g3569094e33a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000" y="1585837"/>
            <a:ext cx="4875975" cy="36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3569094e33a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7375" y="1615125"/>
            <a:ext cx="5257400" cy="37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3569094e33a_0_35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69556b016_3_2"/>
          <p:cNvSpPr txBox="1"/>
          <p:nvPr>
            <p:ph type="title"/>
          </p:nvPr>
        </p:nvSpPr>
        <p:spPr>
          <a:xfrm>
            <a:off x="699425" y="246875"/>
            <a:ext cx="105135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8. Average Resting BP per Chest Pain Type </a:t>
            </a:r>
            <a:endParaRPr/>
          </a:p>
        </p:txBody>
      </p:sp>
      <p:sp>
        <p:nvSpPr>
          <p:cNvPr id="243" name="Google Shape;243;g3569556b016_3_2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4" name="Google Shape;244;g3569556b016_3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325" y="1495900"/>
            <a:ext cx="5594050" cy="3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3569556b016_3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0300" y="1495900"/>
            <a:ext cx="3476625" cy="32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05" name="Google Shape;105;p2"/>
          <p:cNvSpPr txBox="1"/>
          <p:nvPr>
            <p:ph idx="1" type="body"/>
          </p:nvPr>
        </p:nvSpPr>
        <p:spPr>
          <a:xfrm>
            <a:off x="2231125" y="2506600"/>
            <a:ext cx="7729800" cy="3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Heart Disease remains one of the leading cause of mortality worldwide, making early detection critical for saving lives. In this project, we combine SQL-based data exploration and SparkML-based predictive modeling to analyze patient data from the UCI Heart Disease dataset. Our goal is to uncover key risk patterns, identify high-risk patient profiles, and build robust machine learning models that can accurately predict the presence and severity of heart disease.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1143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06" name="Google Shape;106;p2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MACHINE LEARNING MODELS</a:t>
            </a:r>
            <a:endParaRPr/>
          </a:p>
        </p:txBody>
      </p:sp>
      <p:sp>
        <p:nvSpPr>
          <p:cNvPr id="251" name="Google Shape;251;p10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-20193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0" i="0" lang="en-US" sz="2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Implemented 4 machine learning models using Spark ML pipelines to predict heart disease risk and severity:</a:t>
            </a:r>
            <a:endParaRPr b="0"/>
          </a:p>
          <a:p>
            <a:pPr indent="-207644" lvl="1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b="0" i="0" lang="en-US" sz="2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models to predict whether a patient has heart disease (target: 0 = no heart disease, 1 = heart disease)</a:t>
            </a:r>
            <a:endParaRPr/>
          </a:p>
          <a:p>
            <a:pPr indent="-266700" lvl="2" marL="9715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b="0" i="0" lang="en-US" sz="20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Logistic Regression model</a:t>
            </a:r>
            <a:endParaRPr b="0" i="0" sz="24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2" marL="9715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b="0" i="0" lang="en-US" sz="20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Forest model</a:t>
            </a:r>
            <a:endParaRPr b="0" i="0" sz="20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2" marL="9715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Multilayer 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Perceptron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(MLP)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2" marL="9715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Adaboost Classifier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7644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b="0" i="0" lang="en-US" sz="2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models to predict the severity of heart disease (num: 0 to 4 severity)</a:t>
            </a:r>
            <a:endParaRPr/>
          </a:p>
          <a:p>
            <a:pPr indent="-266700" lvl="2" marL="9715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b="0" i="0" lang="en-US" sz="20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endParaRPr b="0" i="0" sz="24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2" marL="9715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b="0" i="0" lang="en-US" sz="20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Forest (multiclass)</a:t>
            </a:r>
            <a:endParaRPr b="0" i="0" sz="24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br>
              <a:rPr b="0" lang="en-US"/>
            </a:br>
            <a:endParaRPr/>
          </a:p>
        </p:txBody>
      </p:sp>
      <p:sp>
        <p:nvSpPr>
          <p:cNvPr id="252" name="Google Shape;252;p10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ML: FEATURE ENGINEERING</a:t>
            </a:r>
            <a:endParaRPr/>
          </a:p>
        </p:txBody>
      </p:sp>
      <p:graphicFrame>
        <p:nvGraphicFramePr>
          <p:cNvPr id="258" name="Google Shape;258;p11"/>
          <p:cNvGraphicFramePr/>
          <p:nvPr/>
        </p:nvGraphicFramePr>
        <p:xfrm>
          <a:off x="952500" y="2404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{288A5C02-3449-4A79-982F-1065178C3B70}</a:tableStyleId>
              </a:tblPr>
              <a:tblGrid>
                <a:gridCol w="2443025"/>
                <a:gridCol w="3385175"/>
                <a:gridCol w="4458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Transformation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Why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0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Age Binning (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age_bucket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Bucketed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age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 into 3 groups: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young (≤40)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middle-aged (41–55)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older (56+)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/>
                        <a:t>-</a:t>
                      </a:r>
                      <a:r>
                        <a:rPr lang="en-US"/>
                        <a:t>Captures non-linear risk patterns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-Improves splits for tree models</a:t>
                      </a:r>
                      <a:br>
                        <a:rPr lang="en-US"/>
                      </a:br>
                      <a:r>
                        <a:rPr lang="en-US"/>
                        <a:t>-Easier to interpret age-related trends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Interaction Term (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age * chol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Created new feature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age_chol_interaction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/>
                        <a:t>-</a:t>
                      </a:r>
                      <a:r>
                        <a:rPr lang="en-US"/>
                        <a:t>Models combined effect of age and cholesterol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/>
                        <a:t>-Highlights high-risk subgroups (e.g., older adults with high cholesterol)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-Useful for models that don’t learn interactions naturally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Feature Scaling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Applied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StandardScaler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 to all features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/>
                        <a:t>-</a:t>
                      </a:r>
                      <a:r>
                        <a:rPr lang="en-US"/>
                        <a:t>Ensures fair treatment of all features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/>
                        <a:t>-Critical for gradient-based models (e.g., MLP, Logistic Regression)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/>
                        <a:t>-Improves convergence speed and stability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9" name="Google Shape;259;p11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4fbd5faaea_2_14"/>
          <p:cNvSpPr txBox="1"/>
          <p:nvPr>
            <p:ph type="title"/>
          </p:nvPr>
        </p:nvSpPr>
        <p:spPr>
          <a:xfrm>
            <a:off x="2231111" y="280142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MODELS</a:t>
            </a:r>
            <a:endParaRPr/>
          </a:p>
        </p:txBody>
      </p:sp>
      <p:sp>
        <p:nvSpPr>
          <p:cNvPr id="265" name="Google Shape;265;g34fbd5faaea_2_14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6" name="Google Shape;266;g34fbd5faaea_2_14"/>
          <p:cNvSpPr txBox="1"/>
          <p:nvPr/>
        </p:nvSpPr>
        <p:spPr>
          <a:xfrm>
            <a:off x="4183275" y="1635250"/>
            <a:ext cx="408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(Target: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0 = No Disease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1 = Has Disease</a:t>
            </a:r>
            <a:r>
              <a:rPr lang="en-US" sz="1100">
                <a:solidFill>
                  <a:schemeClr val="dk1"/>
                </a:solidFill>
              </a:rPr>
              <a:t>)</a:t>
            </a:r>
            <a:endParaRPr/>
          </a:p>
        </p:txBody>
      </p:sp>
      <p:graphicFrame>
        <p:nvGraphicFramePr>
          <p:cNvPr id="267" name="Google Shape;267;g34fbd5faaea_2_14"/>
          <p:cNvGraphicFramePr/>
          <p:nvPr/>
        </p:nvGraphicFramePr>
        <p:xfrm>
          <a:off x="494675" y="2573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{73844789-8668-4FB8-A44F-8FD1FC5E7DA2}</a:tableStyleId>
              </a:tblPr>
              <a:tblGrid>
                <a:gridCol w="1619250"/>
                <a:gridCol w="3829050"/>
                <a:gridCol w="52959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Model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Purpose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Why We Used It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Logistic Regression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Predicts the probability of heart disease (binary classification).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Baseline model that is interpretable, fast, and performs well on linearly separable data.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Random Forest (Binary)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Uses multiple decision trees to classify patients.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Captures complex interactions and reduces overfitting through ensemble learning.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Multilayer Perceptron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Neural network with hidden layers.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Handles nonlinear patterns and learns from deeper feature relationships.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AdaBoost Classifier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Boosts the performance of weak learners sequentially.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Often outperforms simpler models by focusing on hard-to-classify cases.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4fbd5faaea_2_21"/>
          <p:cNvSpPr txBox="1"/>
          <p:nvPr>
            <p:ph type="title"/>
          </p:nvPr>
        </p:nvSpPr>
        <p:spPr>
          <a:xfrm>
            <a:off x="2231136" y="964692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MODELS</a:t>
            </a:r>
            <a:endParaRPr/>
          </a:p>
        </p:txBody>
      </p:sp>
      <p:sp>
        <p:nvSpPr>
          <p:cNvPr id="273" name="Google Shape;273;g34fbd5faaea_2_21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74" name="Google Shape;274;g34fbd5faaea_2_21"/>
          <p:cNvGraphicFramePr/>
          <p:nvPr/>
        </p:nvGraphicFramePr>
        <p:xfrm>
          <a:off x="1267925" y="286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{73844789-8668-4FB8-A44F-8FD1FC5E7DA2}</a:tableStyleId>
              </a:tblPr>
              <a:tblGrid>
                <a:gridCol w="1838325"/>
                <a:gridCol w="3114675"/>
                <a:gridCol w="4352925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Model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Purpose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Why We Used It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Decision Tree (Multiclass)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Splits patient data to assign a severity class.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Easy to interpret and visualize; helps understand key features per class.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Random Forest (Multiclass)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Uses an ensemble of trees to predict severity class.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More accurate than a single tree and robust for multiclass tasks.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5" name="Google Shape;275;g34fbd5faaea_2_21"/>
          <p:cNvSpPr txBox="1"/>
          <p:nvPr/>
        </p:nvSpPr>
        <p:spPr>
          <a:xfrm>
            <a:off x="3067725" y="2725450"/>
            <a:ext cx="730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6" name="Google Shape;276;g34fbd5faaea_2_21"/>
          <p:cNvSpPr txBox="1"/>
          <p:nvPr/>
        </p:nvSpPr>
        <p:spPr>
          <a:xfrm>
            <a:off x="4596025" y="22623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(Target: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 = 0</a:t>
            </a:r>
            <a:r>
              <a:rPr lang="en-US" sz="1100">
                <a:solidFill>
                  <a:schemeClr val="dk1"/>
                </a:solidFill>
              </a:rPr>
              <a:t> to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-US" sz="1100">
                <a:solidFill>
                  <a:schemeClr val="dk1"/>
                </a:solidFill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2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LOGISTIC REGRESSION / RANDOM FOREST MODEL (BINARY CLASS)</a:t>
            </a:r>
            <a:endParaRPr/>
          </a:p>
        </p:txBody>
      </p:sp>
      <p:pic>
        <p:nvPicPr>
          <p:cNvPr id="282" name="Google Shape;282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3776" y="2638425"/>
            <a:ext cx="5064448" cy="310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2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DECISION TREE CLASSIFIER / RANDOM FOREST (MULTICLASS)</a:t>
            </a:r>
            <a:endParaRPr/>
          </a:p>
        </p:txBody>
      </p:sp>
      <p:pic>
        <p:nvPicPr>
          <p:cNvPr id="289" name="Google Shape;289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2633" y="2638425"/>
            <a:ext cx="6366735" cy="310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3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FEATURE IMPORTANCE</a:t>
            </a:r>
            <a:endParaRPr/>
          </a:p>
        </p:txBody>
      </p:sp>
      <p:sp>
        <p:nvSpPr>
          <p:cNvPr id="296" name="Google Shape;296;p14"/>
          <p:cNvSpPr txBox="1"/>
          <p:nvPr>
            <p:ph idx="1" type="body"/>
          </p:nvPr>
        </p:nvSpPr>
        <p:spPr>
          <a:xfrm>
            <a:off x="2231136" y="2638045"/>
            <a:ext cx="7729728" cy="648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Random Forest model ranked chest pain type (cp), ST depression (oldpeak), and exercise-induced angina (exang) as the most predictive features of heart disease.  </a:t>
            </a:r>
            <a:endParaRPr/>
          </a:p>
        </p:txBody>
      </p:sp>
      <p:pic>
        <p:nvPicPr>
          <p:cNvPr id="297" name="Google Shape;2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7272" y="3286665"/>
            <a:ext cx="5101717" cy="302323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4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MODEL RESULTS</a:t>
            </a:r>
            <a:endParaRPr/>
          </a:p>
        </p:txBody>
      </p:sp>
      <p:graphicFrame>
        <p:nvGraphicFramePr>
          <p:cNvPr id="304" name="Google Shape;304;p16"/>
          <p:cNvGraphicFramePr/>
          <p:nvPr/>
        </p:nvGraphicFramePr>
        <p:xfrm>
          <a:off x="2264324" y="226333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{73844789-8668-4FB8-A44F-8FD1FC5E7DA2}</a:tableStyleId>
              </a:tblPr>
              <a:tblGrid>
                <a:gridCol w="1532675"/>
                <a:gridCol w="1532675"/>
                <a:gridCol w="1532675"/>
                <a:gridCol w="1532675"/>
                <a:gridCol w="1532675"/>
              </a:tblGrid>
              <a:tr h="552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Model</a:t>
                      </a:r>
                      <a:endParaRPr sz="18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endParaRPr sz="18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Target</a:t>
                      </a:r>
                      <a:endParaRPr sz="18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Metric</a:t>
                      </a:r>
                      <a:endParaRPr sz="18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Score</a:t>
                      </a:r>
                      <a:endParaRPr sz="18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1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Logistic Regression</a:t>
                      </a:r>
                      <a:endParaRPr sz="18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Binary Classifier</a:t>
                      </a:r>
                      <a:endParaRPr sz="18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target</a:t>
                      </a:r>
                      <a:endParaRPr sz="18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AUC</a:t>
                      </a:r>
                      <a:endParaRPr sz="18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0.8435</a:t>
                      </a:r>
                      <a:endParaRPr sz="18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1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Random Forest (Binary)</a:t>
                      </a:r>
                      <a:endParaRPr sz="18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Binary Classifier</a:t>
                      </a:r>
                      <a:endParaRPr sz="18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target</a:t>
                      </a:r>
                      <a:endParaRPr sz="18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AUC</a:t>
                      </a:r>
                      <a:endParaRPr sz="18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</a:t>
                      </a:r>
                      <a:r>
                        <a:rPr lang="en-US" sz="1200"/>
                        <a:t>317</a:t>
                      </a:r>
                      <a:endParaRPr sz="18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1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Multilayer Perceptron AUC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 Classifier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target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AUC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0.8012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1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Gradient Boosted Trees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 Classifier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target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AUC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0.8567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1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Decision Tree (Multiclass)</a:t>
                      </a:r>
                      <a:endParaRPr sz="18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Multiclass Classifier</a:t>
                      </a:r>
                      <a:endParaRPr sz="18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</a:t>
                      </a:r>
                      <a:endParaRPr sz="18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Accuracy</a:t>
                      </a:r>
                      <a:endParaRPr sz="18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0.4295</a:t>
                      </a:r>
                      <a:endParaRPr sz="18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1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Random Forest (Multiclass)</a:t>
                      </a:r>
                      <a:endParaRPr sz="18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Multiclass Classifier</a:t>
                      </a:r>
                      <a:endParaRPr sz="18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</a:t>
                      </a:r>
                      <a:endParaRPr sz="18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Accuracy</a:t>
                      </a:r>
                      <a:endParaRPr sz="18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US" sz="12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0.4966</a:t>
                      </a:r>
                      <a:endParaRPr sz="18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5" name="Google Shape;305;p16"/>
          <p:cNvSpPr/>
          <p:nvPr/>
        </p:nvSpPr>
        <p:spPr>
          <a:xfrm>
            <a:off x="-245365" y="-155275"/>
            <a:ext cx="12906715" cy="511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6" name="Google Shape;306;p16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MODEL ACCURACY</a:t>
            </a:r>
            <a:endParaRPr/>
          </a:p>
        </p:txBody>
      </p:sp>
      <p:sp>
        <p:nvSpPr>
          <p:cNvPr id="312" name="Google Shape;312;p15"/>
          <p:cNvSpPr txBox="1"/>
          <p:nvPr>
            <p:ph idx="1" type="body"/>
          </p:nvPr>
        </p:nvSpPr>
        <p:spPr>
          <a:xfrm>
            <a:off x="2231136" y="2316063"/>
            <a:ext cx="7729728" cy="1066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AUC comparison and Accuracy comparison</a:t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13" name="Google Shape;313;p15" title="Screenshot 2025-04-24 at 12.53.1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488" y="2778825"/>
            <a:ext cx="7389025" cy="36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5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20" name="Google Shape;320;p17"/>
          <p:cNvSpPr txBox="1"/>
          <p:nvPr>
            <p:ph idx="1" type="body"/>
          </p:nvPr>
        </p:nvSpPr>
        <p:spPr>
          <a:xfrm>
            <a:off x="1854125" y="2423750"/>
            <a:ext cx="8904900" cy="4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4235"/>
              <a:buNone/>
            </a:pPr>
            <a:r>
              <a:rPr lang="en-US" sz="3318"/>
              <a:t>Summary of what we did:</a:t>
            </a:r>
            <a:endParaRPr sz="3318"/>
          </a:p>
          <a:p>
            <a:pPr indent="-328704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318"/>
              <a:t>Uploaded heart </a:t>
            </a:r>
            <a:r>
              <a:rPr lang="en-US" sz="3318"/>
              <a:t>disease</a:t>
            </a:r>
            <a:r>
              <a:rPr lang="en-US" sz="3318"/>
              <a:t> dataset to Databricks, Cleaned and Prepared data, Performed Analysis using SQL queries, Built and Evaluated ML models</a:t>
            </a:r>
            <a:endParaRPr sz="3318"/>
          </a:p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4235"/>
              <a:buNone/>
            </a:pPr>
            <a:r>
              <a:t/>
            </a:r>
            <a:endParaRPr sz="3318"/>
          </a:p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4235"/>
              <a:buNone/>
            </a:pPr>
            <a:r>
              <a:rPr lang="en-US" sz="3318"/>
              <a:t>Best model </a:t>
            </a:r>
            <a:r>
              <a:rPr lang="en-US" sz="3318"/>
              <a:t>Recommendation</a:t>
            </a:r>
            <a:endParaRPr sz="3318"/>
          </a:p>
          <a:p>
            <a:pPr indent="-328704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318"/>
              <a:t>Binary: Gradient - Boosted Trees</a:t>
            </a:r>
            <a:endParaRPr sz="3318"/>
          </a:p>
          <a:p>
            <a:pPr indent="-328704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318"/>
              <a:t>Multiclass</a:t>
            </a:r>
            <a:r>
              <a:rPr lang="en-US" sz="3318"/>
              <a:t> models - Random Forest</a:t>
            </a:r>
            <a:endParaRPr sz="3318"/>
          </a:p>
          <a:p>
            <a:pPr indent="-328704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318"/>
              <a:t>Multiclass models less reliable that binary classifier models. </a:t>
            </a:r>
            <a:endParaRPr sz="3318"/>
          </a:p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4235"/>
              <a:buNone/>
            </a:pPr>
            <a:r>
              <a:t/>
            </a:r>
            <a:endParaRPr sz="3318"/>
          </a:p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4235"/>
              <a:buNone/>
            </a:pPr>
            <a:r>
              <a:rPr lang="en-US" sz="3318"/>
              <a:t>Analysis helpful for Physicians: </a:t>
            </a:r>
            <a:endParaRPr sz="3318"/>
          </a:p>
          <a:p>
            <a:pPr indent="-328704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318"/>
              <a:t>Helps physicians identify patients at risk of heart disease using ML based predictions.</a:t>
            </a:r>
            <a:endParaRPr sz="3318"/>
          </a:p>
          <a:p>
            <a:pPr indent="-328704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318"/>
              <a:t>Severity prediction (0-4 scale) may help with treatment planning, but caution is needed due to moderate accuracy of models. </a:t>
            </a:r>
            <a:endParaRPr sz="3318"/>
          </a:p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4235"/>
              <a:buNone/>
            </a:pPr>
            <a:r>
              <a:t/>
            </a:r>
            <a:endParaRPr sz="3318"/>
          </a:p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4235"/>
              <a:buNone/>
            </a:pPr>
            <a:r>
              <a:rPr lang="en-US" sz="3318"/>
              <a:t>Future </a:t>
            </a:r>
            <a:r>
              <a:rPr lang="en-US" sz="3318"/>
              <a:t>recommendations:</a:t>
            </a:r>
            <a:endParaRPr sz="3318"/>
          </a:p>
          <a:p>
            <a:pPr indent="-328704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318"/>
              <a:t>Collect more data or additional clinical features to improve model accuracy. </a:t>
            </a:r>
            <a:endParaRPr sz="3318"/>
          </a:p>
          <a:p>
            <a:pPr indent="-328704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318"/>
              <a:t>Explore deep learning architectures or advanced ensemble strategies for better model performance. </a:t>
            </a:r>
            <a:endParaRPr sz="3318"/>
          </a:p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4235"/>
              <a:buNone/>
            </a:pPr>
            <a:r>
              <a:t/>
            </a:r>
            <a:endParaRPr sz="3318"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760"/>
              <a:buFont typeface="Arial"/>
              <a:buNone/>
            </a:pPr>
            <a:r>
              <a:rPr b="1" lang="en-US" sz="3575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Conclusion:</a:t>
            </a:r>
            <a:r>
              <a:rPr lang="en-US" sz="3575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Machine learning can assist in heart disease screening, but further improvements are needed for predicting severity.</a:t>
            </a:r>
            <a:endParaRPr sz="3575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321" name="Google Shape;321;p17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DATASET OVERVIEW</a:t>
            </a:r>
            <a:endParaRPr/>
          </a:p>
        </p:txBody>
      </p:sp>
      <p:sp>
        <p:nvSpPr>
          <p:cNvPr id="112" name="Google Shape;112;p3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Heart Disease dataset from UC Irvine Machine Learning Repository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Source: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UCI Machine Learning Repository – Heart Disease Dataset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Dataset was downloaded from Kaggle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https://www.kaggle.com/datasets/redwankarimsony/heart-disease-data</a:t>
            </a:r>
            <a:endParaRPr/>
          </a:p>
          <a:p>
            <a:pPr indent="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13" name="Google Shape;113;p3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8"/>
          <p:cNvSpPr txBox="1"/>
          <p:nvPr>
            <p:ph type="title"/>
          </p:nvPr>
        </p:nvSpPr>
        <p:spPr>
          <a:xfrm>
            <a:off x="2231136" y="208492"/>
            <a:ext cx="7729800" cy="11886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CHALLENGES</a:t>
            </a:r>
            <a:endParaRPr/>
          </a:p>
        </p:txBody>
      </p:sp>
      <p:graphicFrame>
        <p:nvGraphicFramePr>
          <p:cNvPr id="327" name="Google Shape;327;p18"/>
          <p:cNvGraphicFramePr/>
          <p:nvPr/>
        </p:nvGraphicFramePr>
        <p:xfrm>
          <a:off x="2230438" y="16146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{9143A919-30F7-4F5E-AB0C-E1E098A254A1}</a:tableStyleId>
              </a:tblPr>
              <a:tblGrid>
                <a:gridCol w="3865550"/>
                <a:gridCol w="3865550"/>
              </a:tblGrid>
              <a:tr h="331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Challenges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Solution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817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Incomplete dataset - Some columns had missing data.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Dropped </a:t>
                      </a:r>
                      <a:r>
                        <a:rPr lang="en-US" sz="1800"/>
                        <a:t>columns</a:t>
                      </a:r>
                      <a:r>
                        <a:rPr lang="en-US" sz="1800"/>
                        <a:t> with too much misisng data, applied mean/mode imputation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817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Dataset contained string and boolean features not usable by ML models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Applied StringIndexer to encode categorical variables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Numerical features had different scales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Used StandardScaler for normalization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6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Target variable was not binary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Created a binary target column using when(col("num") &gt; 0, 1).otherwise(0)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81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/>
                        <a:t>Model Error with GBTClassifier - didn’t work for multiclass severity prediction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/>
                        <a:t>Switched to Random Forest, which supports multiclass in Spark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28" name="Google Shape;328;p18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003bd0d93_1_0"/>
          <p:cNvSpPr txBox="1"/>
          <p:nvPr>
            <p:ph type="title"/>
          </p:nvPr>
        </p:nvSpPr>
        <p:spPr>
          <a:xfrm>
            <a:off x="2231136" y="964692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334" name="Google Shape;334;g35003bd0d93_1_0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DATASET OVERVIEW</a:t>
            </a:r>
            <a:endParaRPr/>
          </a:p>
        </p:txBody>
      </p:sp>
      <p:sp>
        <p:nvSpPr>
          <p:cNvPr id="119" name="Google Shape;119;p4"/>
          <p:cNvSpPr txBox="1"/>
          <p:nvPr>
            <p:ph idx="1" type="body"/>
          </p:nvPr>
        </p:nvSpPr>
        <p:spPr>
          <a:xfrm>
            <a:off x="1314325" y="2638050"/>
            <a:ext cx="4201800" cy="31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211455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Total 920 patients</a:t>
            </a:r>
            <a:endParaRPr/>
          </a:p>
          <a:p>
            <a:pPr indent="-211455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Total of 16 columns in the dataset</a:t>
            </a:r>
            <a:endParaRPr/>
          </a:p>
          <a:p>
            <a:pPr indent="-21145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Features: </a:t>
            </a:r>
            <a:r>
              <a:rPr b="1" lang="en-US"/>
              <a:t>Clinical and diagnostic indicators</a:t>
            </a:r>
            <a:r>
              <a:rPr lang="en-US"/>
              <a:t> such as:</a:t>
            </a:r>
            <a:endParaRPr/>
          </a:p>
          <a:p>
            <a:pPr indent="-213359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Age, sex, resting blood pressure, cholesterol, Chest pain type, exercise-induced angina, ECG results, etc.</a:t>
            </a:r>
            <a:endParaRPr/>
          </a:p>
          <a:p>
            <a:pPr indent="-21145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Final num column </a:t>
            </a:r>
            <a:endParaRPr/>
          </a:p>
          <a:p>
            <a:pPr indent="-213359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Gives severity of heart disease (0–4 severity scale)</a:t>
            </a:r>
            <a:endParaRPr/>
          </a:p>
          <a:p>
            <a:pPr indent="-1270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20" name="Google Shape;120;p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3675" y="2287200"/>
            <a:ext cx="5833500" cy="41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GOALS</a:t>
            </a:r>
            <a:endParaRPr/>
          </a:p>
        </p:txBody>
      </p:sp>
      <p:sp>
        <p:nvSpPr>
          <p:cNvPr id="127" name="Google Shape;127;p5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Build SparkML models to predict: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Heart disease diagnosis (binary classification)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Heart disease severity (multiclass classification)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Evaluate performance using: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AUC for binary classification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Accuracy for multiclass classification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Identify the most important features for prediction</a:t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28" name="Google Shape;128;p5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/>
          <p:nvPr>
            <p:ph type="title"/>
          </p:nvPr>
        </p:nvSpPr>
        <p:spPr>
          <a:xfrm>
            <a:off x="2231125" y="477398"/>
            <a:ext cx="7729800" cy="8631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DATA FLOW</a:t>
            </a:r>
            <a:endParaRPr/>
          </a:p>
        </p:txBody>
      </p:sp>
      <p:pic>
        <p:nvPicPr>
          <p:cNvPr id="134" name="Google Shape;1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00" y="2294437"/>
            <a:ext cx="10910042" cy="439978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 txBox="1"/>
          <p:nvPr>
            <p:ph type="title"/>
          </p:nvPr>
        </p:nvSpPr>
        <p:spPr>
          <a:xfrm>
            <a:off x="2375650" y="119352"/>
            <a:ext cx="7729800" cy="8079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COMPONENTS USED FOR ANALYSIS</a:t>
            </a:r>
            <a:endParaRPr/>
          </a:p>
        </p:txBody>
      </p:sp>
      <p:graphicFrame>
        <p:nvGraphicFramePr>
          <p:cNvPr id="141" name="Google Shape;141;p7"/>
          <p:cNvGraphicFramePr/>
          <p:nvPr/>
        </p:nvGraphicFramePr>
        <p:xfrm>
          <a:off x="755126" y="15942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{9143A919-30F7-4F5E-AB0C-E1E098A254A1}</a:tableStyleId>
              </a:tblPr>
              <a:tblGrid>
                <a:gridCol w="5184750"/>
                <a:gridCol w="5184750"/>
              </a:tblGrid>
              <a:tr h="257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Component</a:t>
                      </a:r>
                      <a:endParaRPr sz="13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Description</a:t>
                      </a:r>
                      <a:endParaRPr sz="1300"/>
                    </a:p>
                  </a:txBody>
                  <a:tcPr marT="45725" marB="45725" marR="91450" marL="91450"/>
                </a:tc>
              </a:tr>
              <a:tr h="317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StringIndexer</a:t>
                      </a:r>
                      <a:endParaRPr b="1" sz="11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Encoded categorical variables like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cp</a:t>
                      </a: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thal</a:t>
                      </a: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sex</a:t>
                      </a: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, etc.</a:t>
                      </a:r>
                      <a:endParaRPr sz="1100"/>
                    </a:p>
                  </a:txBody>
                  <a:tcPr marT="45725" marB="45725" marR="91450" marL="91450" anchor="ctr"/>
                </a:tc>
              </a:tr>
              <a:tr h="317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StandardScaler</a:t>
                      </a:r>
                      <a:endParaRPr b="1" sz="11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To  normalize numerical values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17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ill Sans"/>
                        <a:buNone/>
                      </a:pPr>
                      <a:r>
                        <a:rPr b="1" lang="en-US" sz="1100"/>
                        <a:t>PySpark</a:t>
                      </a:r>
                      <a:endParaRPr b="1" sz="11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ill Sans"/>
                        <a:buNone/>
                      </a:pPr>
                      <a:r>
                        <a:rPr lang="en-US" sz="1100"/>
                        <a:t>Python API for Spark used to process, clean, and model the data</a:t>
                      </a:r>
                      <a:endParaRPr sz="1300"/>
                    </a:p>
                  </a:txBody>
                  <a:tcPr marT="45725" marB="45725" marR="91450" marL="91450" anchor="ctr"/>
                </a:tc>
              </a:tr>
              <a:tr h="408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ill Sans"/>
                        <a:buNone/>
                      </a:pPr>
                      <a:r>
                        <a:rPr b="1" lang="en-US" sz="1100"/>
                        <a:t>VectorAssembler</a:t>
                      </a:r>
                      <a:endParaRPr b="1" sz="11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ill Sans"/>
                        <a:buNone/>
                      </a:pPr>
                      <a:r>
                        <a:rPr lang="en-US" sz="1100"/>
                        <a:t>Combines multiple feature columns into a single feature vector column</a:t>
                      </a:r>
                      <a:endParaRPr sz="1300"/>
                    </a:p>
                  </a:txBody>
                  <a:tcPr marT="45725" marB="45725" marR="91450" marL="91450" anchor="ctr"/>
                </a:tc>
              </a:tr>
              <a:tr h="317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ill Sans"/>
                        <a:buNone/>
                      </a:pPr>
                      <a:r>
                        <a:rPr b="1" lang="en-US" sz="1100"/>
                        <a:t>Train/Test Split</a:t>
                      </a:r>
                      <a:endParaRPr sz="13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ill Sans"/>
                        <a:buNone/>
                      </a:pPr>
                      <a:r>
                        <a:rPr lang="en-US" sz="1100"/>
                        <a:t>Randomly splits dataset into 80% training and 20% testing subsets</a:t>
                      </a:r>
                      <a:endParaRPr sz="1300"/>
                    </a:p>
                  </a:txBody>
                  <a:tcPr marT="45725" marB="45725" marR="91450" marL="91450" anchor="ctr"/>
                </a:tc>
              </a:tr>
              <a:tr h="408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ill Sans"/>
                        <a:buNone/>
                      </a:pPr>
                      <a:r>
                        <a:rPr b="1" lang="en-US" sz="1100"/>
                        <a:t>SparkML Pipeline</a:t>
                      </a:r>
                      <a:endParaRPr sz="13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ill Sans"/>
                        <a:buNone/>
                      </a:pPr>
                      <a:r>
                        <a:rPr lang="en-US" sz="1100"/>
                        <a:t>Chains steps like vectorization and modeling into one reproducible process</a:t>
                      </a:r>
                      <a:endParaRPr sz="1300"/>
                    </a:p>
                  </a:txBody>
                  <a:tcPr marT="45725" marB="45725" marR="91450" marL="91450" anchor="ctr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ill Sans"/>
                        <a:buNone/>
                      </a:pPr>
                      <a:r>
                        <a:rPr b="1" lang="en-US" sz="1100"/>
                        <a:t>Logistic Regression</a:t>
                      </a:r>
                      <a:endParaRPr sz="13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ill Sans"/>
                        <a:buNone/>
                      </a:pPr>
                      <a:r>
                        <a:rPr lang="en-US" sz="1100"/>
                        <a:t>Linear binary classifier used for disease prediction</a:t>
                      </a:r>
                      <a:endParaRPr sz="1300"/>
                    </a:p>
                  </a:txBody>
                  <a:tcPr marT="45725" marB="45725" marR="91450" marL="91450" anchor="ctr"/>
                </a:tc>
              </a:tr>
              <a:tr h="317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ill Sans"/>
                        <a:buNone/>
                      </a:pPr>
                      <a:r>
                        <a:rPr b="1" lang="en-US" sz="1100"/>
                        <a:t>Random Forest</a:t>
                      </a:r>
                      <a:endParaRPr sz="13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ill Sans"/>
                        <a:buNone/>
                      </a:pPr>
                      <a:r>
                        <a:rPr lang="en-US" sz="1100"/>
                        <a:t>Ensemble-based model used for both binary and multiclass tasks</a:t>
                      </a:r>
                      <a:endParaRPr sz="1300"/>
                    </a:p>
                  </a:txBody>
                  <a:tcPr marT="45725" marB="45725" marR="91450" marL="91450" anchor="ctr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ill Sans"/>
                        <a:buNone/>
                      </a:pPr>
                      <a:r>
                        <a:rPr b="1" lang="en-US" sz="1100"/>
                        <a:t>Decision Tree</a:t>
                      </a:r>
                      <a:endParaRPr sz="13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ill Sans"/>
                        <a:buNone/>
                      </a:pPr>
                      <a:r>
                        <a:rPr lang="en-US" sz="1100"/>
                        <a:t>Simple interpretable classifier used for multiclass prediction</a:t>
                      </a:r>
                      <a:endParaRPr sz="1300"/>
                    </a:p>
                  </a:txBody>
                  <a:tcPr marT="45725" marB="45725" marR="91450" marL="91450" anchor="ctr"/>
                </a:tc>
              </a:tr>
              <a:tr h="317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ill Sans"/>
                        <a:buNone/>
                      </a:pPr>
                      <a:r>
                        <a:rPr b="1" lang="en-US" sz="1100"/>
                        <a:t>GBTClassifier</a:t>
                      </a:r>
                      <a:endParaRPr b="1" sz="11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ill Sans"/>
                        <a:buNone/>
                      </a:pPr>
                      <a:r>
                        <a:rPr lang="en-US" sz="1100"/>
                        <a:t>Attempted but not used — only supports binary labels in Spark</a:t>
                      </a:r>
                      <a:endParaRPr sz="1300"/>
                    </a:p>
                  </a:txBody>
                  <a:tcPr marT="45725" marB="45725" marR="91450" marL="91450" anchor="ctr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ill Sans"/>
                        <a:buNone/>
                      </a:pPr>
                      <a:r>
                        <a:rPr b="1" lang="en-US" sz="1100"/>
                        <a:t>BinaryClassificationEvaluator</a:t>
                      </a:r>
                      <a:endParaRPr b="1" sz="11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ill Sans"/>
                        <a:buNone/>
                      </a:pPr>
                      <a:r>
                        <a:rPr lang="en-US" sz="1100"/>
                        <a:t>Used to calculate AUC for binary classifiers</a:t>
                      </a:r>
                      <a:endParaRPr sz="1300"/>
                    </a:p>
                  </a:txBody>
                  <a:tcPr marT="45725" marB="45725" marR="91450" marL="91450" anchor="ctr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ill Sans"/>
                        <a:buNone/>
                      </a:pPr>
                      <a:r>
                        <a:rPr b="1" lang="en-US" sz="1100"/>
                        <a:t>MulticlassClassificationEvaluator</a:t>
                      </a:r>
                      <a:endParaRPr b="1" sz="11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ill Sans"/>
                        <a:buNone/>
                      </a:pPr>
                      <a:r>
                        <a:rPr lang="en-US" sz="1100"/>
                        <a:t>Used to calculate accuracy for multiclass models</a:t>
                      </a:r>
                      <a:endParaRPr sz="1300"/>
                    </a:p>
                  </a:txBody>
                  <a:tcPr marT="45725" marB="45725" marR="91450" marL="91450" anchor="ctr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ill Sans"/>
                        <a:buNone/>
                      </a:pPr>
                      <a:r>
                        <a:rPr b="1" lang="en-US" sz="1100"/>
                        <a:t>MLflow (Databricks)</a:t>
                      </a:r>
                      <a:endParaRPr sz="13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ill Sans"/>
                        <a:buNone/>
                      </a:pPr>
                      <a:r>
                        <a:rPr lang="en-US" sz="1100"/>
                        <a:t>Automatically tracks model runs, metrics, and artifacts</a:t>
                      </a:r>
                      <a:endParaRPr sz="13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42" name="Google Shape;142;p7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 txBox="1"/>
          <p:nvPr>
            <p:ph type="title"/>
          </p:nvPr>
        </p:nvSpPr>
        <p:spPr>
          <a:xfrm>
            <a:off x="2231125" y="455348"/>
            <a:ext cx="7729800" cy="10866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DATA CLEANING</a:t>
            </a:r>
            <a:endParaRPr/>
          </a:p>
        </p:txBody>
      </p:sp>
      <p:sp>
        <p:nvSpPr>
          <p:cNvPr id="148" name="Google Shape;148;p8"/>
          <p:cNvSpPr txBox="1"/>
          <p:nvPr>
            <p:ph idx="1" type="body"/>
          </p:nvPr>
        </p:nvSpPr>
        <p:spPr>
          <a:xfrm>
            <a:off x="1555825" y="1759350"/>
            <a:ext cx="9659100" cy="4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•The heart disease dataset is loaded into a PySpark Dataframe named HD_df.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•Imports the essential PySpark libraries required for the heart disease prediction project.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•Dropped the columns that are not required for the prediction.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•Replaces 0 values in the resting blood pressure(trestbps) and in cholesterol(chol) columns with NaN as 0 is not a physiologically valid value.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•Checked for missing values across all columns to identify data quality issues.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•Dropped columns with more than 50% missing data, as they lacked reliability.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•Imputed missing values: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4450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Replaced missing numeric values with the median.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4450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Replaced missing categorical values with the mode.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•Encoded categorical variables using StringIndexer to make them usable in ML models.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•Normalized numerical features using StandardScaler for better model performance.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49" name="Google Shape;149;p8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fbd5faaea_3_2"/>
          <p:cNvSpPr txBox="1"/>
          <p:nvPr>
            <p:ph type="title"/>
          </p:nvPr>
        </p:nvSpPr>
        <p:spPr>
          <a:xfrm>
            <a:off x="2231125" y="334627"/>
            <a:ext cx="7729800" cy="9900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Visualization</a:t>
            </a:r>
            <a:endParaRPr/>
          </a:p>
        </p:txBody>
      </p:sp>
      <p:sp>
        <p:nvSpPr>
          <p:cNvPr id="155" name="Google Shape;155;g34fbd5faaea_3_2"/>
          <p:cNvSpPr txBox="1"/>
          <p:nvPr>
            <p:ph idx="1" type="body"/>
          </p:nvPr>
        </p:nvSpPr>
        <p:spPr>
          <a:xfrm>
            <a:off x="742300" y="1566100"/>
            <a:ext cx="5360700" cy="497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0565"/>
              <a:buFont typeface="Arial"/>
              <a:buNone/>
            </a:pPr>
            <a:r>
              <a:rPr lang="en-US" sz="181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•Converts the PySpark DataFrame to pandas so we can use popular Python plotting libraries like Seaborn and Matplotlib.</a:t>
            </a:r>
            <a:endParaRPr sz="181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0565"/>
              <a:buFont typeface="Arial"/>
              <a:buNone/>
            </a:pPr>
            <a:r>
              <a:rPr lang="en-US" sz="181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•Plots histograms for five important numerical features:</a:t>
            </a:r>
            <a:endParaRPr sz="181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60565"/>
              <a:buFont typeface="Arial"/>
              <a:buNone/>
            </a:pPr>
            <a:r>
              <a:rPr lang="en-US" sz="181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age, trestbps (resting BP), chol (cholesterol), thalch (max heart rate), and oldpeak.</a:t>
            </a:r>
            <a:endParaRPr sz="181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0565"/>
              <a:buFont typeface="Arial"/>
              <a:buNone/>
            </a:pPr>
            <a:r>
              <a:rPr lang="en-US" sz="181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•Helps understand each feature's shape, spread, and distribution.</a:t>
            </a:r>
            <a:endParaRPr sz="181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0565"/>
              <a:buFont typeface="Arial"/>
              <a:buNone/>
            </a:pPr>
            <a:r>
              <a:rPr lang="en-US" sz="181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•Useful for:</a:t>
            </a:r>
            <a:endParaRPr sz="181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60565"/>
              <a:buFont typeface="Arial"/>
              <a:buNone/>
            </a:pPr>
            <a:r>
              <a:rPr lang="en-US" sz="181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•Checking if features are </a:t>
            </a:r>
            <a:r>
              <a:rPr b="1" lang="en-US" sz="181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normally distributed</a:t>
            </a:r>
            <a:r>
              <a:rPr lang="en-US" sz="181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1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60565"/>
              <a:buFont typeface="Arial"/>
              <a:buNone/>
            </a:pPr>
            <a:r>
              <a:rPr lang="en-US" sz="181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•Detecting potential </a:t>
            </a:r>
            <a:r>
              <a:rPr b="1" lang="en-US" sz="181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outliers or skewness</a:t>
            </a:r>
            <a:r>
              <a:rPr lang="en-US" sz="181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1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60565"/>
              <a:buFont typeface="Arial"/>
              <a:buNone/>
            </a:pPr>
            <a:r>
              <a:rPr lang="en-US" sz="181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•Ensuring </a:t>
            </a:r>
            <a:r>
              <a:rPr b="1" lang="en-US" sz="181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normalization was successful</a:t>
            </a:r>
            <a:r>
              <a:rPr lang="en-US" sz="181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1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1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0565"/>
              <a:buFont typeface="Arial"/>
              <a:buNone/>
            </a:pPr>
            <a:r>
              <a:rPr b="1" lang="en-US" sz="181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Conclusion:</a:t>
            </a:r>
            <a:endParaRPr b="1" sz="181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0565"/>
              <a:buFont typeface="Arial"/>
              <a:buNone/>
            </a:pPr>
            <a:r>
              <a:rPr lang="en-US" sz="181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plots show that most features are well normalized, with age, trestbps, chol  and thalch appearing normally distributed. However, oldpeak is right-skewed, may need transformation.</a:t>
            </a:r>
            <a:endParaRPr sz="181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g34fbd5faaea_3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3000" y="1566102"/>
            <a:ext cx="5888300" cy="4746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34fbd5faaea_3_2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2025-04-24T02:11:02Z</dcterms:created>
  <dc:creator>Siddharth Patel</dc:creator>
</cp:coreProperties>
</file>